
<file path=[Content_Types].xml><?xml version="1.0" encoding="utf-8"?>
<Types xmlns="http://schemas.openxmlformats.org/package/2006/content-types">
  <Default Extension="jpeg" ContentType="image/jpeg"/>
  <Default Extension="mkv" ContentType="video/unknown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3" r:id="rId7"/>
    <p:sldId id="262" r:id="rId8"/>
    <p:sldId id="264" r:id="rId9"/>
    <p:sldId id="267" r:id="rId10"/>
    <p:sldId id="268" r:id="rId11"/>
    <p:sldId id="269" r:id="rId12"/>
    <p:sldId id="271" r:id="rId13"/>
    <p:sldId id="272" r:id="rId14"/>
    <p:sldId id="274" r:id="rId15"/>
    <p:sldId id="275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50" d="100"/>
          <a:sy n="150" d="100"/>
        </p:scale>
        <p:origin x="654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1A175C-F9F7-441E-8225-2CA2DFBA9B05}" type="datetimeFigureOut">
              <a:rPr lang="en-US" smtClean="0"/>
              <a:t>16-Jan-25</a:t>
            </a:fld>
            <a:endParaRPr lang="en-US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808233-773E-4F35-AB11-7217CF4459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0726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E41AEE1-E482-9672-149E-D3E4BBDC82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AA6BA3E9-0CA4-DC4F-C6C7-1F7EE8A4D4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/>
              <a:t>Kliknij, aby edytować styl wzorca podtytułu</a:t>
            </a:r>
            <a:endParaRPr lang="en-US"/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92247FCF-5B74-E13F-13E9-6C4F4C4514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D920E9-4D16-4604-8FF0-CA8E9E84D4EE}" type="datetime1">
              <a:rPr lang="en-US" smtClean="0"/>
              <a:t>16-Jan-25</a:t>
            </a:fld>
            <a:endParaRPr lang="en-US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6989BB91-9C40-D1A4-5122-4EF2F2A659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EB063F03-CFC3-7656-1D54-0C7AC19AB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10822-27DF-4DEF-AEE6-1AEAA684A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5788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24830DC-3881-753B-18DB-EC0D87BC81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Symbol zastępczy tytułu pionowego 2">
            <a:extLst>
              <a:ext uri="{FF2B5EF4-FFF2-40B4-BE49-F238E27FC236}">
                <a16:creationId xmlns:a16="http://schemas.microsoft.com/office/drawing/2014/main" id="{02170294-5304-DB91-FFC5-1EE2727111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2BA428BC-63B7-0C59-568C-A15AEB591F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17CB6-787F-484C-9130-9C38941C1AF6}" type="datetime1">
              <a:rPr lang="en-US" smtClean="0"/>
              <a:t>16-Jan-25</a:t>
            </a:fld>
            <a:endParaRPr lang="en-US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0BCC5802-4316-EE81-C747-C3374B5FBF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F29F6B1C-785B-A900-9833-2A059AE0C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10822-27DF-4DEF-AEE6-1AEAA684A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1780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>
            <a:extLst>
              <a:ext uri="{FF2B5EF4-FFF2-40B4-BE49-F238E27FC236}">
                <a16:creationId xmlns:a16="http://schemas.microsoft.com/office/drawing/2014/main" id="{C559D82D-EC6B-96FA-6BFB-CF1E47491F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Symbol zastępczy tytułu pionowego 2">
            <a:extLst>
              <a:ext uri="{FF2B5EF4-FFF2-40B4-BE49-F238E27FC236}">
                <a16:creationId xmlns:a16="http://schemas.microsoft.com/office/drawing/2014/main" id="{02296296-5123-5ADC-D270-6DCFF3098F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25A9A654-609D-1DB3-3C4A-D10DD07A94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2E0534-83F4-463A-B7EF-ABD7F4EA85FE}" type="datetime1">
              <a:rPr lang="en-US" smtClean="0"/>
              <a:t>16-Jan-25</a:t>
            </a:fld>
            <a:endParaRPr lang="en-US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6305C783-423C-0D7F-2915-F017E6FA57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AC46A083-802C-C515-49E4-8E90B99F9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10822-27DF-4DEF-AEE6-1AEAA684A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4865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736672F-C185-802A-C1AD-3DFB556397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11799ED7-7AA0-76FB-1ABD-2125DBCF22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D3AB6961-2185-A666-37DA-EA636B538B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D57F5A-3860-4558-AD48-68B4E6B2E7DD}" type="datetime1">
              <a:rPr lang="en-US" smtClean="0"/>
              <a:t>16-Jan-25</a:t>
            </a:fld>
            <a:endParaRPr lang="en-US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A0EADAAF-0F81-BDAE-2784-0311DE89E6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91D588D0-C677-8D0E-AB2E-A8850D97B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10822-27DF-4DEF-AEE6-1AEAA684A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08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5DB6A12-E357-1061-5E7C-7347830D44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F23E9F12-4AF3-3CA1-D266-CABCDFF354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5CCCC0BE-FE4A-9C01-B25C-789D24197E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C56D1-E9C9-482A-B27E-17F6DA5C2690}" type="datetime1">
              <a:rPr lang="en-US" smtClean="0"/>
              <a:t>16-Jan-25</a:t>
            </a:fld>
            <a:endParaRPr lang="en-US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C68D1274-B1C9-0D0C-D668-9ED142706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6C1A986A-D2DE-12A5-9068-EF7CBED34A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10822-27DF-4DEF-AEE6-1AEAA684A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9083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B4CB59F-9C84-102E-BC23-BC5A70848A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CAC5583E-9CDA-0B52-CB7C-784DAF5EA2F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4A0F18B8-4BE5-6334-A830-54968B0FD7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039A4B6C-A704-1DEC-496D-6F6E950070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10007-FC3E-45BA-9755-E51A74B7A057}" type="datetime1">
              <a:rPr lang="en-US" smtClean="0"/>
              <a:t>16-Jan-25</a:t>
            </a:fld>
            <a:endParaRPr lang="en-US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ADA88FBC-AED6-92A3-0944-EDA75F9BB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C41AF6E9-3867-1B0D-FEED-999B5B47CF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10822-27DF-4DEF-AEE6-1AEAA684A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5918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07E07C9-97D8-51CB-9C1F-43DF6A9817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F4AD4A30-815D-3D55-9932-B2BDEEE192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63BF02DA-CD32-6AA9-A31B-588E1E3636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5" name="Symbol zastępczy tekstu 4">
            <a:extLst>
              <a:ext uri="{FF2B5EF4-FFF2-40B4-BE49-F238E27FC236}">
                <a16:creationId xmlns:a16="http://schemas.microsoft.com/office/drawing/2014/main" id="{DD80C886-B63B-D6EC-3D09-2224F7893B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Symbol zastępczy zawartości 5">
            <a:extLst>
              <a:ext uri="{FF2B5EF4-FFF2-40B4-BE49-F238E27FC236}">
                <a16:creationId xmlns:a16="http://schemas.microsoft.com/office/drawing/2014/main" id="{79D90BDE-0A8A-1DDA-522B-527DA00965E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7" name="Symbol zastępczy daty 6">
            <a:extLst>
              <a:ext uri="{FF2B5EF4-FFF2-40B4-BE49-F238E27FC236}">
                <a16:creationId xmlns:a16="http://schemas.microsoft.com/office/drawing/2014/main" id="{41400C8F-9DD1-9B39-23B7-AB87E40AC4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DAC323-AEBD-47A8-9BC7-93D56A871262}" type="datetime1">
              <a:rPr lang="en-US" smtClean="0"/>
              <a:t>16-Jan-25</a:t>
            </a:fld>
            <a:endParaRPr lang="en-US"/>
          </a:p>
        </p:txBody>
      </p:sp>
      <p:sp>
        <p:nvSpPr>
          <p:cNvPr id="8" name="Symbol zastępczy stopki 7">
            <a:extLst>
              <a:ext uri="{FF2B5EF4-FFF2-40B4-BE49-F238E27FC236}">
                <a16:creationId xmlns:a16="http://schemas.microsoft.com/office/drawing/2014/main" id="{169B4DAC-63C7-43C7-7B35-F7B0E288C2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ymbol zastępczy numeru slajdu 8">
            <a:extLst>
              <a:ext uri="{FF2B5EF4-FFF2-40B4-BE49-F238E27FC236}">
                <a16:creationId xmlns:a16="http://schemas.microsoft.com/office/drawing/2014/main" id="{D7455A8E-01ED-66C8-840F-45C317FE3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10822-27DF-4DEF-AEE6-1AEAA684A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0649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87A5B6F-563A-D06F-2FD5-A9B98B2088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F0C8E22D-E6D4-3786-A72B-1B46D89E06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73F45D-C363-4F42-979E-826F2B23A7BB}" type="datetime1">
              <a:rPr lang="en-US" smtClean="0"/>
              <a:t>16-Jan-25</a:t>
            </a:fld>
            <a:endParaRPr lang="en-US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51ECC87E-9E97-CDC6-8A53-C3A77C34CD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4D548B71-5D6E-BB2F-CD50-4041EC0E1F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10822-27DF-4DEF-AEE6-1AEAA684A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8929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daty 1">
            <a:extLst>
              <a:ext uri="{FF2B5EF4-FFF2-40B4-BE49-F238E27FC236}">
                <a16:creationId xmlns:a16="http://schemas.microsoft.com/office/drawing/2014/main" id="{1259045C-BD70-27F4-8FD7-677250C2C2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E1FFB-C1D3-41A6-B27D-83CC1FEB8A4B}" type="datetime1">
              <a:rPr lang="en-US" smtClean="0"/>
              <a:t>16-Jan-25</a:t>
            </a:fld>
            <a:endParaRPr lang="en-US"/>
          </a:p>
        </p:txBody>
      </p:sp>
      <p:sp>
        <p:nvSpPr>
          <p:cNvPr id="3" name="Symbol zastępczy stopki 2">
            <a:extLst>
              <a:ext uri="{FF2B5EF4-FFF2-40B4-BE49-F238E27FC236}">
                <a16:creationId xmlns:a16="http://schemas.microsoft.com/office/drawing/2014/main" id="{B68E3633-707C-D48A-A0F2-13251681BE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FE6018BA-FAF0-F087-ED28-2B8E2863F9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10822-27DF-4DEF-AEE6-1AEAA684A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2991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4C2A0C5-D1EE-A10A-E2C3-1C01893160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65472AF6-3225-D355-7C30-56AB29C027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93660C0D-99C8-FE1A-BC67-32536AAAC3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5C8D0140-59DD-7A6B-ABF6-B7CBC39A93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56814-BC8A-4C0D-89A4-E7D620DDBA44}" type="datetime1">
              <a:rPr lang="en-US" smtClean="0"/>
              <a:t>16-Jan-25</a:t>
            </a:fld>
            <a:endParaRPr lang="en-US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D28EA208-6680-4275-0B48-787A3BC901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C5128A0C-CB15-4128-90A6-C49F52B2D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10822-27DF-4DEF-AEE6-1AEAA684A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6124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F681B51-7930-341F-91AF-BF6147548D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Symbol zastępczy obrazu 2">
            <a:extLst>
              <a:ext uri="{FF2B5EF4-FFF2-40B4-BE49-F238E27FC236}">
                <a16:creationId xmlns:a16="http://schemas.microsoft.com/office/drawing/2014/main" id="{478731FB-9512-6493-33B5-909C9A94020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B6C3C0D9-5C81-2F48-1C5D-F5CA244DC3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4973AF1F-B594-741B-5210-8FA0CADE02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2BDC0-8B9E-45F7-9AB2-1B6273E8E0D9}" type="datetime1">
              <a:rPr lang="en-US" smtClean="0"/>
              <a:t>16-Jan-25</a:t>
            </a:fld>
            <a:endParaRPr lang="en-US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C5D5422A-2FDB-2E2A-5616-842BF0DF8F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D0967160-1981-933D-B38C-782597168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10822-27DF-4DEF-AEE6-1AEAA684A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2568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ytułu 1">
            <a:extLst>
              <a:ext uri="{FF2B5EF4-FFF2-40B4-BE49-F238E27FC236}">
                <a16:creationId xmlns:a16="http://schemas.microsoft.com/office/drawing/2014/main" id="{6F283EB0-DDB3-F1B5-4E55-8E8A08E26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99526D3E-0F65-B582-D513-32EA228129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3327B90B-2E59-3757-E0CA-4D44B9CD13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B6CB5BF-8DB3-4A49-84A0-48C24CF32D72}" type="datetime1">
              <a:rPr lang="en-US" smtClean="0"/>
              <a:t>16-Jan-25</a:t>
            </a:fld>
            <a:endParaRPr lang="en-US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FA842832-2870-2D44-3BC8-9530085610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87400378-522A-DF8D-D2D9-1291E8EF3D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9410822-27DF-4DEF-AEE6-1AEAA684A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663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77D6B2E-37A3-429E-A37C-F30ED6487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1723" y="-1"/>
            <a:ext cx="12225953" cy="6868071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41959" y="-3"/>
            <a:ext cx="11772269" cy="6868074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83000"/>
                </a:schemeClr>
              </a:gs>
              <a:gs pos="100000">
                <a:schemeClr val="accent1"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5200" y="0"/>
            <a:ext cx="3623374" cy="686807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064D5D5-227B-4F66-9AEA-46F570E79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5875" y="-3"/>
            <a:ext cx="12233581" cy="6868076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73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46B67A4-D328-4747-A82B-65E84FA463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484334" y="-861824"/>
            <a:ext cx="6861931" cy="8597859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27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993193">
            <a:off x="1186972" y="1089049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6000"/>
                </a:schemeClr>
              </a:gs>
              <a:gs pos="85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7B704647-7D34-4BA6-94C9-9C055C64B2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62567" y="818984"/>
            <a:ext cx="6714699" cy="3178689"/>
          </a:xfrm>
        </p:spPr>
        <p:txBody>
          <a:bodyPr>
            <a:normAutofit/>
          </a:bodyPr>
          <a:lstStyle/>
          <a:p>
            <a:pPr algn="l"/>
            <a:r>
              <a:rPr lang="pl-PL" sz="4800" dirty="0">
                <a:solidFill>
                  <a:srgbClr val="FFFFFF"/>
                </a:solidFill>
              </a:rPr>
              <a:t>Analysis of </a:t>
            </a:r>
            <a:r>
              <a:rPr lang="pl-PL" sz="4800" dirty="0" err="1">
                <a:solidFill>
                  <a:srgbClr val="FFFFFF"/>
                </a:solidFill>
              </a:rPr>
              <a:t>Chaotic</a:t>
            </a:r>
            <a:r>
              <a:rPr lang="pl-PL" sz="4800" dirty="0">
                <a:solidFill>
                  <a:srgbClr val="FFFFFF"/>
                </a:solidFill>
              </a:rPr>
              <a:t> </a:t>
            </a:r>
            <a:r>
              <a:rPr lang="pl-PL" sz="4800" dirty="0" err="1">
                <a:solidFill>
                  <a:srgbClr val="FFFFFF"/>
                </a:solidFill>
              </a:rPr>
              <a:t>Dynamical</a:t>
            </a:r>
            <a:r>
              <a:rPr lang="pl-PL" sz="4800" dirty="0">
                <a:solidFill>
                  <a:srgbClr val="FFFFFF"/>
                </a:solidFill>
              </a:rPr>
              <a:t> Systems</a:t>
            </a:r>
            <a:endParaRPr lang="en-US" sz="4800" dirty="0">
              <a:solidFill>
                <a:srgbClr val="FFFFFF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4490110"/>
            <a:ext cx="12217710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4F17C04B-F4EF-EBA0-C88F-24EFAE6665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85397" y="4960961"/>
            <a:ext cx="7055893" cy="1078054"/>
          </a:xfrm>
        </p:spPr>
        <p:txBody>
          <a:bodyPr>
            <a:normAutofit/>
          </a:bodyPr>
          <a:lstStyle/>
          <a:p>
            <a:pPr algn="l"/>
            <a:r>
              <a:rPr lang="pl-PL">
                <a:solidFill>
                  <a:srgbClr val="FFFFFF"/>
                </a:solidFill>
              </a:rPr>
              <a:t>Igor Świerlikowski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9F25D27D-1CFC-0C8D-F944-0EDC29DFF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10822-27DF-4DEF-AEE6-1AEAA684AE9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350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EBBD8D5-E360-4AA7-2F6D-7FE5420E72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BA839F8-B4B9-C685-4C7D-1A963CBEE8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CC34A92-13EF-A1AC-142B-08335FE8EA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F93D429-7D49-E380-B6F5-96E359CE29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4F844C2-1A5E-1F8B-35AC-881A1E7620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967D6BF3-471A-1A82-2BA5-329388B210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429143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 sz="3700" dirty="0" err="1">
                <a:solidFill>
                  <a:srgbClr val="FFFFFF"/>
                </a:solidFill>
              </a:rPr>
              <a:t>Results</a:t>
            </a:r>
            <a:endParaRPr lang="en-US" sz="37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38693A1E-88C3-E229-CF2B-FD8637F8D5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9811" y="1591512"/>
            <a:ext cx="9252373" cy="5266736"/>
          </a:xfrm>
          <a:prstGeom prst="rect">
            <a:avLst/>
          </a:prstGeom>
        </p:spPr>
      </p:pic>
      <p:sp>
        <p:nvSpPr>
          <p:cNvPr id="6" name="Symbol zastępczy zawartości 5">
            <a:extLst>
              <a:ext uri="{FF2B5EF4-FFF2-40B4-BE49-F238E27FC236}">
                <a16:creationId xmlns:a16="http://schemas.microsoft.com/office/drawing/2014/main" id="{D34A724E-543B-03F4-9F34-CDD00180F5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58947" y="1880891"/>
            <a:ext cx="4337050" cy="942975"/>
          </a:xfrm>
        </p:spPr>
        <p:txBody>
          <a:bodyPr/>
          <a:lstStyle/>
          <a:p>
            <a:pPr marL="0" indent="0">
              <a:buNone/>
            </a:pPr>
            <a:r>
              <a:rPr lang="pl-PL" dirty="0"/>
              <a:t>Max </a:t>
            </a:r>
            <a:r>
              <a:rPr lang="pl-PL" dirty="0" err="1"/>
              <a:t>Noise</a:t>
            </a:r>
            <a:r>
              <a:rPr lang="pl-PL" dirty="0"/>
              <a:t> = 0.02</a:t>
            </a:r>
            <a:endParaRPr lang="en-US" dirty="0"/>
          </a:p>
        </p:txBody>
      </p:sp>
      <p:sp>
        <p:nvSpPr>
          <p:cNvPr id="3" name="Symbol zastępczy numeru slajdu 2">
            <a:extLst>
              <a:ext uri="{FF2B5EF4-FFF2-40B4-BE49-F238E27FC236}">
                <a16:creationId xmlns:a16="http://schemas.microsoft.com/office/drawing/2014/main" id="{148ADEBD-EF4D-8F68-7F11-B7D464ADE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10822-27DF-4DEF-AEE6-1AEAA684AE9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7449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624D907-2B8C-B750-7BC5-BCE604869D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9F1CA9F-CD33-448C-CAD5-C23E8AE41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A08C507-32C8-F9F8-A72B-CBD47714F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6EF63EC-B28A-0E16-BC52-DE88794FE6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B2E07DA-407D-55BD-4165-ABF0D59D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59DC5529-692C-40C1-86D4-08D6734E8E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429143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 sz="3700" dirty="0" err="1">
                <a:solidFill>
                  <a:srgbClr val="FFFFFF"/>
                </a:solidFill>
              </a:rPr>
              <a:t>Results</a:t>
            </a:r>
            <a:endParaRPr lang="en-US" sz="37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Symbol zastępczy zawartości 3">
            <a:extLst>
              <a:ext uri="{FF2B5EF4-FFF2-40B4-BE49-F238E27FC236}">
                <a16:creationId xmlns:a16="http://schemas.microsoft.com/office/drawing/2014/main" id="{89D3207E-15E7-A5A8-6E85-EBCF24154E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93251" y="1574310"/>
            <a:ext cx="9405498" cy="5283690"/>
          </a:xfrm>
        </p:spPr>
      </p:pic>
      <p:sp>
        <p:nvSpPr>
          <p:cNvPr id="3" name="Symbol zastępczy numeru slajdu 2">
            <a:extLst>
              <a:ext uri="{FF2B5EF4-FFF2-40B4-BE49-F238E27FC236}">
                <a16:creationId xmlns:a16="http://schemas.microsoft.com/office/drawing/2014/main" id="{00EA9423-306B-F0F4-FD57-E2CD254DD6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10822-27DF-4DEF-AEE6-1AEAA684AE9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059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C2E055E-FF1D-9EB7-FFA7-F13CA4FF62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C83DC0B-25F0-D2DE-140B-FF8A75A4F7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EED0418-66CA-A57D-DA24-088553191A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0"/>
            <a:ext cx="12191999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000000"/>
              </a:gs>
            </a:gsLst>
            <a:lin ang="9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D1D7D735-F4E9-F6D6-4C6E-B16A97179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988591">
            <a:off x="7897613" y="684022"/>
            <a:ext cx="5330585" cy="5218721"/>
          </a:xfrm>
          <a:custGeom>
            <a:avLst/>
            <a:gdLst>
              <a:gd name="connsiteX0" fmla="*/ 4721855 w 5330585"/>
              <a:gd name="connsiteY0" fmla="*/ 4361426 h 5218721"/>
              <a:gd name="connsiteX1" fmla="*/ 3457542 w 5330585"/>
              <a:gd name="connsiteY1" fmla="*/ 5211667 h 5218721"/>
              <a:gd name="connsiteX2" fmla="*/ 3430109 w 5330585"/>
              <a:gd name="connsiteY2" fmla="*/ 5218721 h 5218721"/>
              <a:gd name="connsiteX3" fmla="*/ 0 w 5330585"/>
              <a:gd name="connsiteY3" fmla="*/ 2647363 h 5218721"/>
              <a:gd name="connsiteX4" fmla="*/ 12834 w 5330585"/>
              <a:gd name="connsiteY4" fmla="*/ 2393199 h 5218721"/>
              <a:gd name="connsiteX5" fmla="*/ 2664828 w 5330585"/>
              <a:gd name="connsiteY5" fmla="*/ 0 h 5218721"/>
              <a:gd name="connsiteX6" fmla="*/ 5330585 w 5330585"/>
              <a:gd name="connsiteY6" fmla="*/ 2665757 h 5218721"/>
              <a:gd name="connsiteX7" fmla="*/ 4721855 w 5330585"/>
              <a:gd name="connsiteY7" fmla="*/ 4361426 h 5218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330585" h="5218721">
                <a:moveTo>
                  <a:pt x="4721855" y="4361426"/>
                </a:moveTo>
                <a:cubicBezTo>
                  <a:pt x="4395896" y="4756397"/>
                  <a:pt x="3958379" y="5055891"/>
                  <a:pt x="3457542" y="5211667"/>
                </a:cubicBezTo>
                <a:lnTo>
                  <a:pt x="3430109" y="5218721"/>
                </a:lnTo>
                <a:lnTo>
                  <a:pt x="0" y="2647363"/>
                </a:lnTo>
                <a:lnTo>
                  <a:pt x="12834" y="2393199"/>
                </a:lnTo>
                <a:cubicBezTo>
                  <a:pt x="149347" y="1048975"/>
                  <a:pt x="1284587" y="0"/>
                  <a:pt x="2664828" y="0"/>
                </a:cubicBezTo>
                <a:cubicBezTo>
                  <a:pt x="4137085" y="0"/>
                  <a:pt x="5330585" y="1193500"/>
                  <a:pt x="5330585" y="2665757"/>
                </a:cubicBezTo>
                <a:cubicBezTo>
                  <a:pt x="5330585" y="3309870"/>
                  <a:pt x="5102142" y="3900626"/>
                  <a:pt x="4721855" y="4361426"/>
                </a:cubicBezTo>
                <a:close/>
              </a:path>
            </a:pathLst>
          </a:custGeom>
          <a:gradFill>
            <a:gsLst>
              <a:gs pos="16000">
                <a:srgbClr val="000000">
                  <a:alpha val="41000"/>
                </a:srgbClr>
              </a:gs>
              <a:gs pos="85000">
                <a:schemeClr val="accent1">
                  <a:alpha val="2500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A318A3D-4DB0-137C-CBF9-8CD0E33D8C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0"/>
            <a:ext cx="12165981" cy="4480890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E3DE396-A11D-8108-F46C-4502A08836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2622" y="-2"/>
            <a:ext cx="12179371" cy="6400796"/>
          </a:xfrm>
          <a:prstGeom prst="rect">
            <a:avLst/>
          </a:prstGeom>
          <a:gradFill>
            <a:gsLst>
              <a:gs pos="4500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68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ytuł 3">
            <a:extLst>
              <a:ext uri="{FF2B5EF4-FFF2-40B4-BE49-F238E27FC236}">
                <a16:creationId xmlns:a16="http://schemas.microsoft.com/office/drawing/2014/main" id="{43382CCE-8F6A-C21C-B3DF-AD150C4115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21803" y="1201002"/>
            <a:ext cx="7208197" cy="2779619"/>
          </a:xfrm>
        </p:spPr>
        <p:txBody>
          <a:bodyPr anchor="b">
            <a:normAutofit/>
          </a:bodyPr>
          <a:lstStyle/>
          <a:p>
            <a:pPr algn="l"/>
            <a:r>
              <a:rPr lang="pl-PL" sz="4800" dirty="0" err="1">
                <a:solidFill>
                  <a:srgbClr val="FFFFFF"/>
                </a:solidFill>
              </a:rPr>
              <a:t>Future</a:t>
            </a:r>
            <a:r>
              <a:rPr lang="pl-PL" sz="4800" dirty="0">
                <a:solidFill>
                  <a:srgbClr val="FFFFFF"/>
                </a:solidFill>
              </a:rPr>
              <a:t> </a:t>
            </a:r>
            <a:r>
              <a:rPr lang="pl-PL" sz="4800" dirty="0" err="1">
                <a:solidFill>
                  <a:srgbClr val="FFFFFF"/>
                </a:solidFill>
              </a:rPr>
              <a:t>Reasearch</a:t>
            </a:r>
            <a:r>
              <a:rPr lang="pl-PL" sz="4800" dirty="0">
                <a:solidFill>
                  <a:srgbClr val="FFFFFF"/>
                </a:solidFill>
              </a:rPr>
              <a:t> </a:t>
            </a:r>
            <a:r>
              <a:rPr lang="pl-PL" sz="4800" dirty="0" err="1">
                <a:solidFill>
                  <a:srgbClr val="FFFFFF"/>
                </a:solidFill>
              </a:rPr>
              <a:t>Plans</a:t>
            </a:r>
            <a:r>
              <a:rPr lang="pl-PL" sz="4800" dirty="0">
                <a:solidFill>
                  <a:srgbClr val="FFFFFF"/>
                </a:solidFill>
              </a:rPr>
              <a:t>:</a:t>
            </a:r>
            <a:endParaRPr lang="en-US" sz="4800" dirty="0">
              <a:solidFill>
                <a:srgbClr val="FFFFFF"/>
              </a:solidFill>
            </a:endParaRPr>
          </a:p>
        </p:txBody>
      </p:sp>
      <p:sp>
        <p:nvSpPr>
          <p:cNvPr id="5" name="Podtytuł 4">
            <a:extLst>
              <a:ext uri="{FF2B5EF4-FFF2-40B4-BE49-F238E27FC236}">
                <a16:creationId xmlns:a16="http://schemas.microsoft.com/office/drawing/2014/main" id="{B807F7C6-5891-6BC1-B02C-149DC06F2D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21803" y="4940490"/>
            <a:ext cx="7208197" cy="1265112"/>
          </a:xfrm>
        </p:spPr>
        <p:txBody>
          <a:bodyPr>
            <a:normAutofit/>
          </a:bodyPr>
          <a:lstStyle/>
          <a:p>
            <a:pPr algn="l"/>
            <a:endParaRPr lang="en-US">
              <a:solidFill>
                <a:srgbClr val="FFFFFF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28919AC-A3AC-6F13-23B8-7534F3E042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2461" y="0"/>
            <a:ext cx="3214360" cy="6858000"/>
          </a:xfrm>
          <a:prstGeom prst="rect">
            <a:avLst/>
          </a:prstGeom>
          <a:gradFill>
            <a:gsLst>
              <a:gs pos="0">
                <a:srgbClr val="000000">
                  <a:alpha val="41000"/>
                </a:srgbClr>
              </a:gs>
              <a:gs pos="86000">
                <a:schemeClr val="accent1">
                  <a:alpha val="3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Symbol zastępczy numeru slajdu 1">
            <a:extLst>
              <a:ext uri="{FF2B5EF4-FFF2-40B4-BE49-F238E27FC236}">
                <a16:creationId xmlns:a16="http://schemas.microsoft.com/office/drawing/2014/main" id="{27711A21-7018-0197-B798-3FB7B752F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10822-27DF-4DEF-AEE6-1AEAA684AE9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6379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321FFA1-36D5-F0F8-A04F-1A658610B7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8EB522E-F298-28E7-2406-03DC2120C5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F859773-442D-601C-4D5D-EFC442A72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6873A61-3322-51BB-0C2E-3A89F763DD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55CE0B9-719B-106F-B738-BB0595629B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07CD6B95-05BC-D28A-6CF5-F3AF660965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429143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 sz="3700" dirty="0" err="1">
                <a:solidFill>
                  <a:srgbClr val="FFFFFF"/>
                </a:solidFill>
              </a:rPr>
              <a:t>Continue</a:t>
            </a:r>
            <a:r>
              <a:rPr lang="pl-PL" sz="3700" dirty="0">
                <a:solidFill>
                  <a:srgbClr val="FFFFFF"/>
                </a:solidFill>
              </a:rPr>
              <a:t> </a:t>
            </a:r>
            <a:r>
              <a:rPr lang="pl-PL" sz="3700" dirty="0" err="1">
                <a:solidFill>
                  <a:srgbClr val="FFFFFF"/>
                </a:solidFill>
              </a:rPr>
              <a:t>Work</a:t>
            </a:r>
            <a:r>
              <a:rPr lang="pl-PL" sz="3700" dirty="0">
                <a:solidFill>
                  <a:srgbClr val="FFFFFF"/>
                </a:solidFill>
              </a:rPr>
              <a:t> On </a:t>
            </a:r>
            <a:r>
              <a:rPr lang="pl-PL" sz="3700" dirty="0" err="1">
                <a:solidFill>
                  <a:srgbClr val="FFFFFF"/>
                </a:solidFill>
              </a:rPr>
              <a:t>Denoising</a:t>
            </a:r>
            <a:endParaRPr lang="en-US" sz="37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3998FCCE-06A6-9F5E-9B40-1F4DB64543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3132" y="1582614"/>
            <a:ext cx="9365731" cy="5275633"/>
          </a:xfrm>
          <a:prstGeom prst="rect">
            <a:avLst/>
          </a:prstGeom>
        </p:spPr>
      </p:pic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D4F345F5-14A8-A813-1D04-C96354F0C0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1320" y="1809123"/>
            <a:ext cx="3070013" cy="531495"/>
          </a:xfrm>
        </p:spPr>
        <p:txBody>
          <a:bodyPr/>
          <a:lstStyle/>
          <a:p>
            <a:pPr marL="0" indent="0">
              <a:buNone/>
            </a:pPr>
            <a:r>
              <a:rPr lang="pl-PL" dirty="0"/>
              <a:t>Max </a:t>
            </a:r>
            <a:r>
              <a:rPr lang="pl-PL" dirty="0" err="1"/>
              <a:t>Noise</a:t>
            </a:r>
            <a:r>
              <a:rPr lang="pl-PL" dirty="0"/>
              <a:t> = 0.3</a:t>
            </a:r>
            <a:endParaRPr lang="en-US" dirty="0"/>
          </a:p>
        </p:txBody>
      </p:sp>
      <p:sp>
        <p:nvSpPr>
          <p:cNvPr id="8" name="Symbol zastępczy numeru slajdu 7">
            <a:extLst>
              <a:ext uri="{FF2B5EF4-FFF2-40B4-BE49-F238E27FC236}">
                <a16:creationId xmlns:a16="http://schemas.microsoft.com/office/drawing/2014/main" id="{42241549-60BC-285D-1B05-2FB08CE713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10822-27DF-4DEF-AEE6-1AEAA684AE9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8997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87D61F7-1803-EC06-0065-2F0E035D15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118FB21-79D3-388A-FD25-772DD3812E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6F2D876-6DA0-45AC-CF8F-20BC017D11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E253C25-2D2B-C417-3C50-6E856745FC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4E04328-BE8E-AF15-2F8B-AE3B795C17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9D622188-C717-556B-D908-68CB7D4E14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429143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 sz="3700" dirty="0" err="1">
                <a:solidFill>
                  <a:srgbClr val="FFFFFF"/>
                </a:solidFill>
              </a:rPr>
              <a:t>What</a:t>
            </a:r>
            <a:r>
              <a:rPr lang="pl-PL" sz="3700" dirty="0">
                <a:solidFill>
                  <a:srgbClr val="FFFFFF"/>
                </a:solidFill>
              </a:rPr>
              <a:t> </a:t>
            </a:r>
            <a:r>
              <a:rPr lang="pl-PL" sz="3700" dirty="0" err="1">
                <a:solidFill>
                  <a:srgbClr val="FFFFFF"/>
                </a:solidFill>
              </a:rPr>
              <a:t>are</a:t>
            </a:r>
            <a:r>
              <a:rPr lang="pl-PL" sz="3700" dirty="0">
                <a:solidFill>
                  <a:srgbClr val="FFFFFF"/>
                </a:solidFill>
              </a:rPr>
              <a:t> </a:t>
            </a:r>
            <a:r>
              <a:rPr lang="pl-PL" sz="3700" dirty="0" err="1">
                <a:solidFill>
                  <a:srgbClr val="FFFFFF"/>
                </a:solidFill>
              </a:rPr>
              <a:t>wavelets</a:t>
            </a:r>
            <a:r>
              <a:rPr lang="pl-PL" sz="3700" dirty="0">
                <a:solidFill>
                  <a:srgbClr val="FFFFFF"/>
                </a:solidFill>
              </a:rPr>
              <a:t>?</a:t>
            </a:r>
            <a:endParaRPr lang="en-US" sz="37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026" name="Picture 2" descr="What is Wavelet Transform? An Introduction and Example | Towards Data  Science">
            <a:extLst>
              <a:ext uri="{FF2B5EF4-FFF2-40B4-BE49-F238E27FC236}">
                <a16:creationId xmlns:a16="http://schemas.microsoft.com/office/drawing/2014/main" id="{CD29947A-D42E-8972-133A-252F6F6B306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495" y="1737571"/>
            <a:ext cx="4693276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pole tekstowe 5">
            <a:extLst>
              <a:ext uri="{FF2B5EF4-FFF2-40B4-BE49-F238E27FC236}">
                <a16:creationId xmlns:a16="http://schemas.microsoft.com/office/drawing/2014/main" id="{46D2E022-F68C-81A0-D2A5-EF14A6F3FBB7}"/>
              </a:ext>
            </a:extLst>
          </p:cNvPr>
          <p:cNvSpPr txBox="1"/>
          <p:nvPr/>
        </p:nvSpPr>
        <p:spPr>
          <a:xfrm>
            <a:off x="4852771" y="1882987"/>
            <a:ext cx="693960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Admissibility</a:t>
            </a:r>
            <a:r>
              <a:rPr lang="pl-PL" dirty="0"/>
              <a:t> </a:t>
            </a:r>
            <a:r>
              <a:rPr lang="en-US" dirty="0"/>
              <a:t>Condition</a:t>
            </a:r>
            <a:r>
              <a:rPr lang="pl-PL" dirty="0"/>
              <a:t>  - 0 </a:t>
            </a:r>
            <a:r>
              <a:rPr lang="en-US" dirty="0"/>
              <a:t>average</a:t>
            </a:r>
            <a:endParaRPr lang="pl-PL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Finite</a:t>
            </a:r>
            <a:r>
              <a:rPr lang="pl-PL" dirty="0"/>
              <a:t> Energy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 err="1"/>
              <a:t>Localization</a:t>
            </a:r>
            <a:r>
              <a:rPr lang="pl-PL" dirty="0"/>
              <a:t> in </a:t>
            </a:r>
            <a:r>
              <a:rPr lang="pl-PL" dirty="0" err="1"/>
              <a:t>time</a:t>
            </a:r>
            <a:r>
              <a:rPr lang="pl-PL" dirty="0"/>
              <a:t> and </a:t>
            </a:r>
            <a:r>
              <a:rPr lang="pl-PL" dirty="0" err="1"/>
              <a:t>frequency</a:t>
            </a:r>
            <a:r>
              <a:rPr lang="pl-PL" dirty="0"/>
              <a:t>  - compact </a:t>
            </a:r>
            <a:r>
              <a:rPr lang="pl-PL" dirty="0" err="1"/>
              <a:t>support</a:t>
            </a:r>
            <a:endParaRPr lang="pl-PL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 err="1"/>
              <a:t>Oscillatory</a:t>
            </a:r>
            <a:r>
              <a:rPr lang="pl-PL" dirty="0"/>
              <a:t> Nature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 err="1"/>
              <a:t>Scalability</a:t>
            </a:r>
            <a:r>
              <a:rPr lang="pl-PL" dirty="0"/>
              <a:t> and </a:t>
            </a:r>
            <a:r>
              <a:rPr lang="pl-PL" dirty="0" err="1"/>
              <a:t>Translatability</a:t>
            </a:r>
            <a:r>
              <a:rPr lang="pl-PL" dirty="0"/>
              <a:t> – </a:t>
            </a:r>
            <a:r>
              <a:rPr lang="pl-PL" dirty="0" err="1"/>
              <a:t>dilating</a:t>
            </a:r>
            <a:r>
              <a:rPr lang="pl-PL" dirty="0"/>
              <a:t>/</a:t>
            </a:r>
            <a:r>
              <a:rPr lang="pl-PL" dirty="0" err="1"/>
              <a:t>compressing</a:t>
            </a:r>
            <a:r>
              <a:rPr lang="pl-PL" dirty="0"/>
              <a:t> in </a:t>
            </a:r>
            <a:r>
              <a:rPr lang="pl-PL" dirty="0" err="1"/>
              <a:t>time</a:t>
            </a:r>
            <a:r>
              <a:rPr lang="pl-PL" dirty="0"/>
              <a:t> and </a:t>
            </a:r>
            <a:r>
              <a:rPr lang="pl-PL" dirty="0" err="1"/>
              <a:t>shifting</a:t>
            </a:r>
            <a:r>
              <a:rPr lang="pl-PL" dirty="0"/>
              <a:t> in </a:t>
            </a:r>
            <a:r>
              <a:rPr lang="pl-PL" dirty="0" err="1"/>
              <a:t>time</a:t>
            </a:r>
            <a:endParaRPr lang="pl-PL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 err="1"/>
              <a:t>Frequency</a:t>
            </a:r>
            <a:r>
              <a:rPr lang="pl-PL" dirty="0"/>
              <a:t> Band-Pass Nature – </a:t>
            </a:r>
            <a:r>
              <a:rPr lang="pl-PL" dirty="0" err="1"/>
              <a:t>captures</a:t>
            </a:r>
            <a:r>
              <a:rPr lang="pl-PL" dirty="0"/>
              <a:t> </a:t>
            </a:r>
            <a:r>
              <a:rPr lang="pl-PL" dirty="0" err="1"/>
              <a:t>information</a:t>
            </a:r>
            <a:r>
              <a:rPr lang="pl-PL" dirty="0"/>
              <a:t> in a </a:t>
            </a:r>
            <a:r>
              <a:rPr lang="pl-PL" dirty="0" err="1"/>
              <a:t>specific</a:t>
            </a:r>
            <a:r>
              <a:rPr lang="pl-PL" dirty="0"/>
              <a:t> </a:t>
            </a:r>
            <a:r>
              <a:rPr lang="pl-PL" dirty="0" err="1"/>
              <a:t>frequency</a:t>
            </a:r>
            <a:r>
              <a:rPr lang="pl-PL" dirty="0"/>
              <a:t> band, </a:t>
            </a:r>
            <a:r>
              <a:rPr lang="pl-PL" dirty="0" err="1"/>
              <a:t>determined</a:t>
            </a:r>
            <a:r>
              <a:rPr lang="pl-PL" dirty="0"/>
              <a:t> by </a:t>
            </a:r>
            <a:r>
              <a:rPr lang="pl-PL" dirty="0" err="1"/>
              <a:t>its</a:t>
            </a:r>
            <a:r>
              <a:rPr lang="pl-PL" dirty="0"/>
              <a:t> </a:t>
            </a:r>
            <a:r>
              <a:rPr lang="pl-PL" dirty="0" err="1"/>
              <a:t>scale</a:t>
            </a:r>
            <a:endParaRPr lang="en-US" dirty="0"/>
          </a:p>
        </p:txBody>
      </p:sp>
      <p:pic>
        <p:nvPicPr>
          <p:cNvPr id="11" name="Obraz 10">
            <a:extLst>
              <a:ext uri="{FF2B5EF4-FFF2-40B4-BE49-F238E27FC236}">
                <a16:creationId xmlns:a16="http://schemas.microsoft.com/office/drawing/2014/main" id="{E009B649-238E-99F0-1CA8-73CA5A9A21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2771" y="4130708"/>
            <a:ext cx="2371725" cy="904875"/>
          </a:xfrm>
          <a:prstGeom prst="rect">
            <a:avLst/>
          </a:prstGeom>
        </p:spPr>
      </p:pic>
      <p:pic>
        <p:nvPicPr>
          <p:cNvPr id="15" name="Obraz 14">
            <a:extLst>
              <a:ext uri="{FF2B5EF4-FFF2-40B4-BE49-F238E27FC236}">
                <a16:creationId xmlns:a16="http://schemas.microsoft.com/office/drawing/2014/main" id="{96732A19-58E6-E155-6795-2A18EE8200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3771" y="5035583"/>
            <a:ext cx="2876550" cy="923925"/>
          </a:xfrm>
          <a:prstGeom prst="rect">
            <a:avLst/>
          </a:prstGeom>
        </p:spPr>
      </p:pic>
      <p:sp>
        <p:nvSpPr>
          <p:cNvPr id="17" name="Symbol zastępczy numeru slajdu 16">
            <a:extLst>
              <a:ext uri="{FF2B5EF4-FFF2-40B4-BE49-F238E27FC236}">
                <a16:creationId xmlns:a16="http://schemas.microsoft.com/office/drawing/2014/main" id="{7F7D3483-7008-87FB-BEDC-4439273616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10822-27DF-4DEF-AEE6-1AEAA684AE9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9317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42A9D11-BDFF-4542-10AB-9905564B53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CA17F2B-662D-5237-58F4-6E0F76369C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E427869-BEBC-1F04-9D5E-BCCBEFF17C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5249778-27E7-960F-0C4D-881A10DE1D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0454F76-96B0-53A8-0E12-11EF59642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7DB4E635-9479-BBE0-27C0-7333B1BC7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429143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 sz="3700" dirty="0" err="1">
                <a:solidFill>
                  <a:srgbClr val="FFFFFF"/>
                </a:solidFill>
              </a:rPr>
              <a:t>Wavelet</a:t>
            </a:r>
            <a:r>
              <a:rPr lang="pl-PL" sz="3700" dirty="0">
                <a:solidFill>
                  <a:srgbClr val="FFFFFF"/>
                </a:solidFill>
              </a:rPr>
              <a:t> </a:t>
            </a:r>
            <a:r>
              <a:rPr lang="pl-PL" sz="3700" dirty="0" err="1">
                <a:solidFill>
                  <a:srgbClr val="FFFFFF"/>
                </a:solidFill>
              </a:rPr>
              <a:t>Denoising</a:t>
            </a:r>
            <a:endParaRPr lang="en-US" sz="37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Symbol zastępczy zawartości 4">
            <a:extLst>
              <a:ext uri="{FF2B5EF4-FFF2-40B4-BE49-F238E27FC236}">
                <a16:creationId xmlns:a16="http://schemas.microsoft.com/office/drawing/2014/main" id="{7FC6D47F-72C5-4FFE-D19A-E0D3D72DA6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22F746E9-C015-BEBD-9115-5D755C0A12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7543" y="1574310"/>
            <a:ext cx="6736913" cy="5281461"/>
          </a:xfrm>
          <a:prstGeom prst="rect">
            <a:avLst/>
          </a:prstGeom>
        </p:spPr>
      </p:pic>
      <p:sp>
        <p:nvSpPr>
          <p:cNvPr id="8" name="Symbol zastępczy numeru slajdu 7">
            <a:extLst>
              <a:ext uri="{FF2B5EF4-FFF2-40B4-BE49-F238E27FC236}">
                <a16:creationId xmlns:a16="http://schemas.microsoft.com/office/drawing/2014/main" id="{1B3798C5-12A8-6122-F301-02F3119A6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10822-27DF-4DEF-AEE6-1AEAA684AE9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3818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13CD508B-BC80-956C-3752-1B2DADF80C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397" y="502020"/>
            <a:ext cx="5323715" cy="1642970"/>
          </a:xfrm>
        </p:spPr>
        <p:txBody>
          <a:bodyPr anchor="b">
            <a:normAutofit/>
          </a:bodyPr>
          <a:lstStyle/>
          <a:p>
            <a:r>
              <a:rPr lang="pl-PL" sz="4000"/>
              <a:t>Dynamical Systems</a:t>
            </a:r>
            <a:endParaRPr lang="en-US" sz="400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133024C2-F291-1150-342A-A54A7C0A4F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4923" y="2405894"/>
            <a:ext cx="5315189" cy="3535083"/>
          </a:xfrm>
        </p:spPr>
        <p:txBody>
          <a:bodyPr anchor="t">
            <a:normAutofit/>
          </a:bodyPr>
          <a:lstStyle/>
          <a:p>
            <a:r>
              <a:rPr lang="pl-PL" sz="2000" b="1"/>
              <a:t>D</a:t>
            </a:r>
            <a:r>
              <a:rPr lang="en-US" sz="2000" b="1"/>
              <a:t>ynamical system</a:t>
            </a:r>
            <a:r>
              <a:rPr lang="en-US" sz="2000"/>
              <a:t> refers to a system whose state evolves over time according to a set of rules that describe how its current state influences future states. </a:t>
            </a:r>
          </a:p>
        </p:txBody>
      </p:sp>
      <p:sp>
        <p:nvSpPr>
          <p:cNvPr id="1033" name="Rectangle 1032">
            <a:extLst>
              <a:ext uri="{FF2B5EF4-FFF2-40B4-BE49-F238E27FC236}">
                <a16:creationId xmlns:a16="http://schemas.microsoft.com/office/drawing/2014/main" id="{7004738A-9D34-43E8-97D2-CA0EED4F8B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5"/>
            <a:ext cx="4092521" cy="6858000"/>
          </a:xfrm>
          <a:prstGeom prst="rect">
            <a:avLst/>
          </a:prstGeom>
          <a:gradFill>
            <a:gsLst>
              <a:gs pos="8000">
                <a:srgbClr val="000000">
                  <a:alpha val="94000"/>
                </a:srgbClr>
              </a:gs>
              <a:gs pos="100000">
                <a:schemeClr val="accent1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5" name="Rectangle 1034">
            <a:extLst>
              <a:ext uri="{FF2B5EF4-FFF2-40B4-BE49-F238E27FC236}">
                <a16:creationId xmlns:a16="http://schemas.microsoft.com/office/drawing/2014/main" id="{B8B8D07F-F13E-443E-BA68-2D26672D7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"/>
            <a:ext cx="4092521" cy="6400369"/>
          </a:xfrm>
          <a:prstGeom prst="rect">
            <a:avLst/>
          </a:prstGeom>
          <a:gradFill>
            <a:gsLst>
              <a:gs pos="31000">
                <a:schemeClr val="accent1">
                  <a:lumMod val="50000"/>
                  <a:alpha val="0"/>
                </a:schemeClr>
              </a:gs>
              <a:gs pos="100000">
                <a:schemeClr val="accent1">
                  <a:lumMod val="50000"/>
                  <a:alpha val="26000"/>
                </a:scheme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7" name="Rectangle 1036">
            <a:extLst>
              <a:ext uri="{FF2B5EF4-FFF2-40B4-BE49-F238E27FC236}">
                <a16:creationId xmlns:a16="http://schemas.microsoft.com/office/drawing/2014/main" id="{2813A4FA-24A5-41ED-A534-3807D1B2F3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2"/>
            <a:ext cx="4068667" cy="6400389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72000">
                <a:srgbClr val="000000">
                  <a:alpha val="21000"/>
                </a:srgb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9" name="Rectangle 1038">
            <a:extLst>
              <a:ext uri="{FF2B5EF4-FFF2-40B4-BE49-F238E27FC236}">
                <a16:creationId xmlns:a16="http://schemas.microsoft.com/office/drawing/2014/main" id="{C3944F27-CA70-4E84-A51A-E6BF89558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10"/>
            <a:ext cx="3611467" cy="6857997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93000">
                <a:srgbClr val="000000">
                  <a:alpha val="29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26" name="Picture 2" descr="Manimating the Lorenz Attractor. An introduction rendering the Lorenz… | by  Yash | Quantaphy | Medium">
            <a:extLst>
              <a:ext uri="{FF2B5EF4-FFF2-40B4-BE49-F238E27FC236}">
                <a16:creationId xmlns:a16="http://schemas.microsoft.com/office/drawing/2014/main" id="{69BF877E-A9D6-CAAC-C6C2-F862DE74F3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75967" y="2172935"/>
            <a:ext cx="4170530" cy="2544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F17FAA98-49D1-2754-EE33-D5D471D3A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10822-27DF-4DEF-AEE6-1AEAA684AE9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1368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BC3CAB0E-509D-EBFC-DE3C-C11CA0C56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Chaotic</a:t>
            </a:r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Dynamical Systems</a:t>
            </a:r>
          </a:p>
        </p:txBody>
      </p:sp>
      <p:pic>
        <p:nvPicPr>
          <p:cNvPr id="4" name="2025-01-12 18-43-35">
            <a:hlinkClick r:id="" action="ppaction://media"/>
            <a:extLst>
              <a:ext uri="{FF2B5EF4-FFF2-40B4-BE49-F238E27FC236}">
                <a16:creationId xmlns:a16="http://schemas.microsoft.com/office/drawing/2014/main" id="{8A0BDB62-02C9-0DF8-0210-1DB49D9F5B25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1" t="430" r="11350" b="430"/>
          <a:stretch/>
        </p:blipFill>
        <p:spPr>
          <a:xfrm>
            <a:off x="4502428" y="1156256"/>
            <a:ext cx="7225748" cy="4545488"/>
          </a:xfrm>
          <a:prstGeom prst="rect">
            <a:avLst/>
          </a:prstGeom>
        </p:spPr>
      </p:pic>
      <p:sp>
        <p:nvSpPr>
          <p:cNvPr id="3" name="Symbol zastępczy numeru slajdu 2">
            <a:extLst>
              <a:ext uri="{FF2B5EF4-FFF2-40B4-BE49-F238E27FC236}">
                <a16:creationId xmlns:a16="http://schemas.microsoft.com/office/drawing/2014/main" id="{E9AA52DB-A485-DD81-F485-839A308DD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10822-27DF-4DEF-AEE6-1AEAA684AE9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675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4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30FF5AFC-268A-7086-07CB-20AE1FF57B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Hankel Alternative View of Koopman</a:t>
            </a:r>
          </a:p>
        </p:txBody>
      </p:sp>
      <p:pic>
        <p:nvPicPr>
          <p:cNvPr id="5" name="Symbol zastępczy zawartości 4">
            <a:extLst>
              <a:ext uri="{FF2B5EF4-FFF2-40B4-BE49-F238E27FC236}">
                <a16:creationId xmlns:a16="http://schemas.microsoft.com/office/drawing/2014/main" id="{411CDE2F-1F22-6A4D-661A-C26A43636A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574310"/>
            <a:ext cx="8283088" cy="4452160"/>
          </a:xfrm>
          <a:prstGeom prst="rect">
            <a:avLst/>
          </a:prstGeom>
        </p:spPr>
      </p:pic>
      <p:pic>
        <p:nvPicPr>
          <p:cNvPr id="4" name="Obraz 3">
            <a:extLst>
              <a:ext uri="{FF2B5EF4-FFF2-40B4-BE49-F238E27FC236}">
                <a16:creationId xmlns:a16="http://schemas.microsoft.com/office/drawing/2014/main" id="{DBEFB592-259C-9B48-B2C3-FFE742896E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5733" y="2730750"/>
            <a:ext cx="3996266" cy="2970809"/>
          </a:xfrm>
          <a:prstGeom prst="rect">
            <a:avLst/>
          </a:prstGeom>
        </p:spPr>
      </p:pic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E6A48DD2-81EA-01F5-A07E-CF5B4002F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10822-27DF-4DEF-AEE6-1AEAA684AE9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6611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A9C8D46-54D8-4DF1-99A2-E651C7B132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715DAF0-AE1B-46C9-8A6B-DB2AA05AB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0"/>
            <a:ext cx="12191999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000000"/>
              </a:gs>
            </a:gsLst>
            <a:lin ang="9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DE12BF4D-F47A-41C1-85FC-652E412D3B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988591">
            <a:off x="7897613" y="684022"/>
            <a:ext cx="5330585" cy="5218721"/>
          </a:xfrm>
          <a:custGeom>
            <a:avLst/>
            <a:gdLst>
              <a:gd name="connsiteX0" fmla="*/ 4721855 w 5330585"/>
              <a:gd name="connsiteY0" fmla="*/ 4361426 h 5218721"/>
              <a:gd name="connsiteX1" fmla="*/ 3457542 w 5330585"/>
              <a:gd name="connsiteY1" fmla="*/ 5211667 h 5218721"/>
              <a:gd name="connsiteX2" fmla="*/ 3430109 w 5330585"/>
              <a:gd name="connsiteY2" fmla="*/ 5218721 h 5218721"/>
              <a:gd name="connsiteX3" fmla="*/ 0 w 5330585"/>
              <a:gd name="connsiteY3" fmla="*/ 2647363 h 5218721"/>
              <a:gd name="connsiteX4" fmla="*/ 12834 w 5330585"/>
              <a:gd name="connsiteY4" fmla="*/ 2393199 h 5218721"/>
              <a:gd name="connsiteX5" fmla="*/ 2664828 w 5330585"/>
              <a:gd name="connsiteY5" fmla="*/ 0 h 5218721"/>
              <a:gd name="connsiteX6" fmla="*/ 5330585 w 5330585"/>
              <a:gd name="connsiteY6" fmla="*/ 2665757 h 5218721"/>
              <a:gd name="connsiteX7" fmla="*/ 4721855 w 5330585"/>
              <a:gd name="connsiteY7" fmla="*/ 4361426 h 5218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330585" h="5218721">
                <a:moveTo>
                  <a:pt x="4721855" y="4361426"/>
                </a:moveTo>
                <a:cubicBezTo>
                  <a:pt x="4395896" y="4756397"/>
                  <a:pt x="3958379" y="5055891"/>
                  <a:pt x="3457542" y="5211667"/>
                </a:cubicBezTo>
                <a:lnTo>
                  <a:pt x="3430109" y="5218721"/>
                </a:lnTo>
                <a:lnTo>
                  <a:pt x="0" y="2647363"/>
                </a:lnTo>
                <a:lnTo>
                  <a:pt x="12834" y="2393199"/>
                </a:lnTo>
                <a:cubicBezTo>
                  <a:pt x="149347" y="1048975"/>
                  <a:pt x="1284587" y="0"/>
                  <a:pt x="2664828" y="0"/>
                </a:cubicBezTo>
                <a:cubicBezTo>
                  <a:pt x="4137085" y="0"/>
                  <a:pt x="5330585" y="1193500"/>
                  <a:pt x="5330585" y="2665757"/>
                </a:cubicBezTo>
                <a:cubicBezTo>
                  <a:pt x="5330585" y="3309870"/>
                  <a:pt x="5102142" y="3900626"/>
                  <a:pt x="4721855" y="4361426"/>
                </a:cubicBezTo>
                <a:close/>
              </a:path>
            </a:pathLst>
          </a:custGeom>
          <a:gradFill>
            <a:gsLst>
              <a:gs pos="16000">
                <a:srgbClr val="000000">
                  <a:alpha val="41000"/>
                </a:srgbClr>
              </a:gs>
              <a:gs pos="85000">
                <a:schemeClr val="accent1">
                  <a:alpha val="2500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AF055B3-1F95-4ABA-BFE4-A58320A820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0"/>
            <a:ext cx="12165981" cy="4480890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5FBF53F-BBBA-4974-AD72-0E8CD294E5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2622" y="-2"/>
            <a:ext cx="12179371" cy="6400796"/>
          </a:xfrm>
          <a:prstGeom prst="rect">
            <a:avLst/>
          </a:prstGeom>
          <a:gradFill>
            <a:gsLst>
              <a:gs pos="4500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68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ytuł 3">
            <a:extLst>
              <a:ext uri="{FF2B5EF4-FFF2-40B4-BE49-F238E27FC236}">
                <a16:creationId xmlns:a16="http://schemas.microsoft.com/office/drawing/2014/main" id="{12133179-0663-6923-BDA5-4D43B521BC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21803" y="1201002"/>
            <a:ext cx="7208197" cy="2779619"/>
          </a:xfrm>
        </p:spPr>
        <p:txBody>
          <a:bodyPr anchor="b">
            <a:normAutofit/>
          </a:bodyPr>
          <a:lstStyle/>
          <a:p>
            <a:pPr algn="l"/>
            <a:r>
              <a:rPr lang="pl-PL" sz="4800">
                <a:solidFill>
                  <a:srgbClr val="FFFFFF"/>
                </a:solidFill>
              </a:rPr>
              <a:t>My findings:</a:t>
            </a:r>
            <a:endParaRPr lang="en-US" sz="4800">
              <a:solidFill>
                <a:srgbClr val="FFFFFF"/>
              </a:solidFill>
            </a:endParaRPr>
          </a:p>
        </p:txBody>
      </p:sp>
      <p:sp>
        <p:nvSpPr>
          <p:cNvPr id="5" name="Podtytuł 4">
            <a:extLst>
              <a:ext uri="{FF2B5EF4-FFF2-40B4-BE49-F238E27FC236}">
                <a16:creationId xmlns:a16="http://schemas.microsoft.com/office/drawing/2014/main" id="{3E63EDA2-3609-07EF-49AE-D108134847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21803" y="4940490"/>
            <a:ext cx="7208197" cy="1265112"/>
          </a:xfrm>
        </p:spPr>
        <p:txBody>
          <a:bodyPr>
            <a:normAutofit/>
          </a:bodyPr>
          <a:lstStyle/>
          <a:p>
            <a:pPr algn="l"/>
            <a:endParaRPr lang="en-US">
              <a:solidFill>
                <a:srgbClr val="FFFFFF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A2875D7-3769-4291-959E-9FAD764A7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2461" y="0"/>
            <a:ext cx="3214360" cy="6858000"/>
          </a:xfrm>
          <a:prstGeom prst="rect">
            <a:avLst/>
          </a:prstGeom>
          <a:gradFill>
            <a:gsLst>
              <a:gs pos="0">
                <a:srgbClr val="000000">
                  <a:alpha val="41000"/>
                </a:srgbClr>
              </a:gs>
              <a:gs pos="86000">
                <a:schemeClr val="accent1">
                  <a:alpha val="3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Symbol zastępczy numeru slajdu 1">
            <a:extLst>
              <a:ext uri="{FF2B5EF4-FFF2-40B4-BE49-F238E27FC236}">
                <a16:creationId xmlns:a16="http://schemas.microsoft.com/office/drawing/2014/main" id="{DCDCCA5D-2E5D-B525-9449-86775A654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10822-27DF-4DEF-AEE6-1AEAA684AE9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7496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77A3D85-F38F-0A53-BC66-6B6DDB135F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2984A27-064F-13CB-47C8-450E857C5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A2888DF-80D8-D932-E9CF-DD84E284B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4A350CE-8501-010F-CD16-90EF72CEA5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C020685-92AA-A76B-0FC0-FCA07C2498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3ED87D27-AF2B-0D2A-4185-D4DA400F4B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429143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 sz="37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Predicting</a:t>
            </a:r>
            <a:r>
              <a:rPr lang="pl-PL" sz="3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a </a:t>
            </a:r>
            <a:r>
              <a:rPr lang="pl-PL" sz="37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variable</a:t>
            </a:r>
            <a:r>
              <a:rPr lang="pl-PL" sz="3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with </a:t>
            </a:r>
            <a:r>
              <a:rPr lang="pl-PL" sz="37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limited</a:t>
            </a:r>
            <a:r>
              <a:rPr lang="pl-PL" sz="3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data</a:t>
            </a:r>
            <a:endParaRPr lang="en-US" sz="37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8BDB6F77-DB55-E372-D4D5-78FA89D927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grpSp>
        <p:nvGrpSpPr>
          <p:cNvPr id="6" name="Grupa 5">
            <a:extLst>
              <a:ext uri="{FF2B5EF4-FFF2-40B4-BE49-F238E27FC236}">
                <a16:creationId xmlns:a16="http://schemas.microsoft.com/office/drawing/2014/main" id="{CAD8BD3E-3EC5-9ED6-512D-238E6F111E27}"/>
              </a:ext>
            </a:extLst>
          </p:cNvPr>
          <p:cNvGrpSpPr/>
          <p:nvPr/>
        </p:nvGrpSpPr>
        <p:grpSpPr>
          <a:xfrm>
            <a:off x="1015998" y="1655276"/>
            <a:ext cx="10160000" cy="4930065"/>
            <a:chOff x="0" y="102309"/>
            <a:chExt cx="12192000" cy="6653382"/>
          </a:xfrm>
        </p:grpSpPr>
        <p:pic>
          <p:nvPicPr>
            <p:cNvPr id="7" name="Obraz 6">
              <a:extLst>
                <a:ext uri="{FF2B5EF4-FFF2-40B4-BE49-F238E27FC236}">
                  <a16:creationId xmlns:a16="http://schemas.microsoft.com/office/drawing/2014/main" id="{E8585AC3-D428-C52C-0DB6-AA7DCA932E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02309"/>
              <a:ext cx="12192000" cy="6653382"/>
            </a:xfrm>
            <a:prstGeom prst="rect">
              <a:avLst/>
            </a:prstGeom>
          </p:spPr>
        </p:pic>
        <p:pic>
          <p:nvPicPr>
            <p:cNvPr id="8" name="Obraz 7">
              <a:extLst>
                <a:ext uri="{FF2B5EF4-FFF2-40B4-BE49-F238E27FC236}">
                  <a16:creationId xmlns:a16="http://schemas.microsoft.com/office/drawing/2014/main" id="{21CA87F8-E069-9BE8-C1D2-BFAE9B8BF31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89493" y="3696945"/>
              <a:ext cx="5447635" cy="3058746"/>
            </a:xfrm>
            <a:prstGeom prst="rect">
              <a:avLst/>
            </a:prstGeom>
          </p:spPr>
        </p:pic>
      </p:grpSp>
      <p:sp>
        <p:nvSpPr>
          <p:cNvPr id="3" name="Symbol zastępczy numeru slajdu 2">
            <a:extLst>
              <a:ext uri="{FF2B5EF4-FFF2-40B4-BE49-F238E27FC236}">
                <a16:creationId xmlns:a16="http://schemas.microsoft.com/office/drawing/2014/main" id="{8751B4C4-976E-7057-4CD1-465D6DC4DE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10822-27DF-4DEF-AEE6-1AEAA684AE9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5555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254B89AA-F50B-5DA5-CCFE-94085D13D5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Results</a:t>
            </a:r>
          </a:p>
        </p:txBody>
      </p:sp>
      <p:pic>
        <p:nvPicPr>
          <p:cNvPr id="7" name="Symbol zastępczy zawartości 6">
            <a:extLst>
              <a:ext uri="{FF2B5EF4-FFF2-40B4-BE49-F238E27FC236}">
                <a16:creationId xmlns:a16="http://schemas.microsoft.com/office/drawing/2014/main" id="{80DF6A0E-EAC4-9A48-8B26-0B04D25E0E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07199" y="3582061"/>
            <a:ext cx="5981651" cy="3274953"/>
          </a:xfrm>
          <a:prstGeom prst="rect">
            <a:avLst/>
          </a:prstGeom>
        </p:spPr>
      </p:pic>
      <p:pic>
        <p:nvPicPr>
          <p:cNvPr id="5" name="Obraz 4">
            <a:extLst>
              <a:ext uri="{FF2B5EF4-FFF2-40B4-BE49-F238E27FC236}">
                <a16:creationId xmlns:a16="http://schemas.microsoft.com/office/drawing/2014/main" id="{469F5E53-C1AB-3AF4-7F0B-49F02B4D57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76447"/>
            <a:ext cx="6216650" cy="3450239"/>
          </a:xfrm>
          <a:prstGeom prst="rect">
            <a:avLst/>
          </a:prstGeom>
        </p:spPr>
      </p:pic>
      <p:sp>
        <p:nvSpPr>
          <p:cNvPr id="3" name="Symbol zastępczy numeru slajdu 2">
            <a:extLst>
              <a:ext uri="{FF2B5EF4-FFF2-40B4-BE49-F238E27FC236}">
                <a16:creationId xmlns:a16="http://schemas.microsoft.com/office/drawing/2014/main" id="{2ABFA0FF-949A-FA76-F961-EE99BC9691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10822-27DF-4DEF-AEE6-1AEAA684AE9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3246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3E0C773-51DD-DCEB-C873-809F4F17BE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3584527-C34B-5F56-70D5-6C5999BCD4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6B96BF2-E717-09C2-233F-8AF43EA6F2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BA0EFA4-37A4-D174-5BEC-4D01EF6202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3859902-5152-870D-87BC-2F45600A7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4522E1A8-D61C-C151-DAB6-A7B4806D9E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429143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 sz="3700" dirty="0">
                <a:solidFill>
                  <a:srgbClr val="FFFFFF"/>
                </a:solidFill>
              </a:rPr>
              <a:t>De-</a:t>
            </a:r>
            <a:r>
              <a:rPr lang="pl-PL" sz="3700" dirty="0" err="1">
                <a:solidFill>
                  <a:srgbClr val="FFFFFF"/>
                </a:solidFill>
              </a:rPr>
              <a:t>noising</a:t>
            </a:r>
            <a:r>
              <a:rPr lang="pl-PL" sz="3700" dirty="0">
                <a:solidFill>
                  <a:srgbClr val="FFFFFF"/>
                </a:solidFill>
              </a:rPr>
              <a:t> a </a:t>
            </a:r>
            <a:r>
              <a:rPr lang="pl-PL" sz="3700" dirty="0" err="1">
                <a:solidFill>
                  <a:srgbClr val="FFFFFF"/>
                </a:solidFill>
              </a:rPr>
              <a:t>chaotic</a:t>
            </a:r>
            <a:r>
              <a:rPr lang="pl-PL" sz="3700" dirty="0">
                <a:solidFill>
                  <a:srgbClr val="FFFFFF"/>
                </a:solidFill>
              </a:rPr>
              <a:t> system</a:t>
            </a:r>
            <a:endParaRPr lang="en-US" sz="37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Symbol zastępczy zawartości 6">
            <a:extLst>
              <a:ext uri="{FF2B5EF4-FFF2-40B4-BE49-F238E27FC236}">
                <a16:creationId xmlns:a16="http://schemas.microsoft.com/office/drawing/2014/main" id="{061D2BD7-8C11-F5D0-7BA6-013F815FE3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30287" y="1574310"/>
            <a:ext cx="8128856" cy="5172909"/>
          </a:xfrm>
        </p:spPr>
      </p:pic>
      <p:sp>
        <p:nvSpPr>
          <p:cNvPr id="3" name="Symbol zastępczy numeru slajdu 2">
            <a:extLst>
              <a:ext uri="{FF2B5EF4-FFF2-40B4-BE49-F238E27FC236}">
                <a16:creationId xmlns:a16="http://schemas.microsoft.com/office/drawing/2014/main" id="{2398101D-D51B-3B6B-5AF6-8E34C434E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10822-27DF-4DEF-AEE6-1AEAA684AE9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2844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91D9878-68BD-DED0-C3B5-7588C19D8C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0A7C528-6149-AB17-BE77-05D6C970BA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829CF35-19A2-3ACE-3458-3B821DBAE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DCEDB71-ED37-E643-E57B-436FC8E8F9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F57A28D-2981-BE27-B34F-434A368630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82CA1C86-F9E3-4EA3-45BA-0B30DE7C66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429143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 sz="3700" dirty="0" err="1">
                <a:solidFill>
                  <a:srgbClr val="FFFFFF"/>
                </a:solidFill>
              </a:rPr>
              <a:t>Reconstruction</a:t>
            </a:r>
            <a:endParaRPr lang="en-US" sz="37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Symbol zastępczy zawartości 5">
            <a:extLst>
              <a:ext uri="{FF2B5EF4-FFF2-40B4-BE49-F238E27FC236}">
                <a16:creationId xmlns:a16="http://schemas.microsoft.com/office/drawing/2014/main" id="{0A062587-C7B4-A8C5-F14B-BE2D7D7923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1" name="Obraz 10">
            <a:extLst>
              <a:ext uri="{FF2B5EF4-FFF2-40B4-BE49-F238E27FC236}">
                <a16:creationId xmlns:a16="http://schemas.microsoft.com/office/drawing/2014/main" id="{AF3FE4F4-2F87-652E-A50C-591C74C849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9162" y="1574310"/>
            <a:ext cx="8893672" cy="5081500"/>
          </a:xfrm>
          <a:prstGeom prst="rect">
            <a:avLst/>
          </a:prstGeom>
        </p:spPr>
      </p:pic>
      <p:sp>
        <p:nvSpPr>
          <p:cNvPr id="3" name="Symbol zastępczy numeru slajdu 2">
            <a:extLst>
              <a:ext uri="{FF2B5EF4-FFF2-40B4-BE49-F238E27FC236}">
                <a16:creationId xmlns:a16="http://schemas.microsoft.com/office/drawing/2014/main" id="{054362A1-6CB0-E184-47E9-48453A115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10822-27DF-4DEF-AEE6-1AEAA684AE9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17229"/>
      </p:ext>
    </p:extLst>
  </p:cSld>
  <p:clrMapOvr>
    <a:masterClrMapping/>
  </p:clrMapOvr>
</p:sld>
</file>

<file path=ppt/theme/theme1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Pakiet 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Pakiet 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784</TotalTime>
  <Words>145</Words>
  <Application>Microsoft Office PowerPoint</Application>
  <PresentationFormat>Panoramiczny</PresentationFormat>
  <Paragraphs>40</Paragraphs>
  <Slides>15</Slides>
  <Notes>0</Notes>
  <HiddenSlides>0</HiddenSlides>
  <MMClips>1</MMClips>
  <ScaleCrop>false</ScaleCrop>
  <HeadingPairs>
    <vt:vector size="6" baseType="variant">
      <vt:variant>
        <vt:lpstr>Używane czcionki</vt:lpstr>
      </vt:variant>
      <vt:variant>
        <vt:i4>3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15</vt:i4>
      </vt:variant>
    </vt:vector>
  </HeadingPairs>
  <TitlesOfParts>
    <vt:vector size="19" baseType="lpstr">
      <vt:lpstr>Aptos</vt:lpstr>
      <vt:lpstr>Aptos Display</vt:lpstr>
      <vt:lpstr>Arial</vt:lpstr>
      <vt:lpstr>Motyw pakietu Office</vt:lpstr>
      <vt:lpstr>Analysis of Chaotic Dynamical Systems</vt:lpstr>
      <vt:lpstr>Dynamical Systems</vt:lpstr>
      <vt:lpstr>Chaotic Dynamical Systems</vt:lpstr>
      <vt:lpstr>Hankel Alternative View of Koopman</vt:lpstr>
      <vt:lpstr>My findings:</vt:lpstr>
      <vt:lpstr>Predicting a variable with limited data</vt:lpstr>
      <vt:lpstr>Results</vt:lpstr>
      <vt:lpstr>De-noising a chaotic system</vt:lpstr>
      <vt:lpstr>Reconstruction</vt:lpstr>
      <vt:lpstr>Results</vt:lpstr>
      <vt:lpstr>Results</vt:lpstr>
      <vt:lpstr>Future Reasearch Plans:</vt:lpstr>
      <vt:lpstr>Continue Work On Denoising</vt:lpstr>
      <vt:lpstr>What are wavelets?</vt:lpstr>
      <vt:lpstr>Wavelet Denoising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Igor Świerlikowski</dc:creator>
  <cp:lastModifiedBy>Igor Świerlikowski</cp:lastModifiedBy>
  <cp:revision>5</cp:revision>
  <dcterms:created xsi:type="dcterms:W3CDTF">2025-01-12T17:36:44Z</dcterms:created>
  <dcterms:modified xsi:type="dcterms:W3CDTF">2025-01-16T09:04:38Z</dcterms:modified>
</cp:coreProperties>
</file>